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71" r:id="rId11"/>
    <p:sldId id="272" r:id="rId12"/>
    <p:sldId id="275" r:id="rId13"/>
    <p:sldId id="269" r:id="rId14"/>
    <p:sldId id="270" r:id="rId15"/>
    <p:sldId id="276" r:id="rId16"/>
    <p:sldId id="273" r:id="rId17"/>
    <p:sldId id="274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5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FANCL WT</c:v>
                </c:pt>
                <c:pt idx="1">
                  <c:v>WD-Mut</c:v>
                </c:pt>
                <c:pt idx="2">
                  <c:v>RING-Mut</c:v>
                </c:pt>
                <c:pt idx="3">
                  <c:v>FANCL KO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98022952"/>
        <c:axId val="195789320"/>
      </c:barChart>
      <c:catAx>
        <c:axId val="29802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89320"/>
        <c:crosses val="autoZero"/>
        <c:auto val="1"/>
        <c:lblAlgn val="ctr"/>
        <c:lblOffset val="100"/>
        <c:noMultiLvlLbl val="0"/>
      </c:catAx>
      <c:valAx>
        <c:axId val="195789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802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FANCL WT</c:v>
                </c:pt>
                <c:pt idx="1">
                  <c:v>WD-Mut</c:v>
                </c:pt>
                <c:pt idx="2">
                  <c:v>RING-Mut</c:v>
                </c:pt>
                <c:pt idx="3">
                  <c:v>FANCL KO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10995056"/>
        <c:axId val="399830208"/>
      </c:barChart>
      <c:catAx>
        <c:axId val="41099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830208"/>
        <c:crosses val="autoZero"/>
        <c:auto val="1"/>
        <c:lblAlgn val="ctr"/>
        <c:lblOffset val="100"/>
        <c:noMultiLvlLbl val="0"/>
      </c:catAx>
      <c:valAx>
        <c:axId val="39983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099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FANCL WT</c:v>
                </c:pt>
                <c:pt idx="1">
                  <c:v>WD-Mut</c:v>
                </c:pt>
                <c:pt idx="2">
                  <c:v>RING-Mut</c:v>
                </c:pt>
                <c:pt idx="3">
                  <c:v>FANCL KO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5943872"/>
        <c:axId val="395941520"/>
      </c:barChart>
      <c:catAx>
        <c:axId val="3959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41520"/>
        <c:crosses val="autoZero"/>
        <c:auto val="1"/>
        <c:lblAlgn val="ctr"/>
        <c:lblOffset val="100"/>
        <c:noMultiLvlLbl val="0"/>
      </c:catAx>
      <c:valAx>
        <c:axId val="395941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594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2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7FCB-4EE9-4A09-99E4-AA38618A1531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DB5F-2FF1-4A89-AFA4-A85EC74F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7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hfr.net/wp-content/uploads/2011/09/m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3271101"/>
            <a:ext cx="9144000" cy="13008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8800"/>
            <a:ext cx="7772400" cy="2387600"/>
          </a:xfrm>
        </p:spPr>
        <p:txBody>
          <a:bodyPr/>
          <a:lstStyle/>
          <a:p>
            <a:r>
              <a:rPr lang="en-US" b="1" dirty="0" smtClean="0"/>
              <a:t>Fanconi Anemia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48793"/>
            <a:ext cx="6858000" cy="1655762"/>
          </a:xfrm>
        </p:spPr>
        <p:txBody>
          <a:bodyPr/>
          <a:lstStyle/>
          <a:p>
            <a:r>
              <a:rPr lang="en-US" b="1" dirty="0" smtClean="0"/>
              <a:t>Anthony Winchell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Aim I: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1469"/>
            <a:ext cx="9144000" cy="823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Find binding partners in STRING related to skin pigmentation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034252"/>
            <a:ext cx="9144000" cy="823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Utilize the CRISPER/Cas9 system to </a:t>
            </a:r>
            <a:r>
              <a:rPr lang="en-US" sz="2400" dirty="0" smtClean="0"/>
              <a:t>mutate these </a:t>
            </a:r>
            <a:r>
              <a:rPr lang="en-US" sz="2400" dirty="0" smtClean="0"/>
              <a:t>genes to confirm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540" y="2365458"/>
            <a:ext cx="3800918" cy="3347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249" y="1718583"/>
            <a:ext cx="2817501" cy="6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09" y="1099489"/>
            <a:ext cx="6907781" cy="3764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Aim I: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1469"/>
            <a:ext cx="9144000" cy="823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/>
              <a:t>kita</a:t>
            </a:r>
            <a:r>
              <a:rPr lang="en-US" sz="2400" dirty="0" smtClean="0"/>
              <a:t> identified as key pigmentation gene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78" y="4583837"/>
            <a:ext cx="2889543" cy="1505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850" y="4620741"/>
            <a:ext cx="2897011" cy="14318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62699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Mills et al., 2007 - Deconstructing evolution of adult phenotypes: genetic analyses of kit reveal homology and evolutionary novelty during adult pigment pattern development of </a:t>
            </a:r>
            <a:r>
              <a:rPr lang="en-US" sz="1200" dirty="0" err="1"/>
              <a:t>Danio</a:t>
            </a:r>
            <a:r>
              <a:rPr lang="en-US" sz="1200" dirty="0"/>
              <a:t> fishes. Development   134(6):1081-1090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109" y="2118745"/>
            <a:ext cx="127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 Complex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1589" y="1553905"/>
            <a:ext cx="140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</a:t>
            </a:r>
            <a:br>
              <a:rPr lang="en-US" dirty="0" smtClean="0"/>
            </a:br>
            <a:r>
              <a:rPr lang="en-US" dirty="0" smtClean="0"/>
              <a:t>   Factors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509" y="3733215"/>
            <a:ext cx="179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BF: pigmentation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55309" y="1934079"/>
            <a:ext cx="192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Neurofibromatotis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Type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47720" y="1158561"/>
            <a:ext cx="2448560" cy="2448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600" y="1158561"/>
            <a:ext cx="2448560" cy="2448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39840" y="1158561"/>
            <a:ext cx="2448560" cy="2448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III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5600" y="4087023"/>
            <a:ext cx="8432800" cy="16361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Determine which domain plays </a:t>
            </a:r>
            <a:r>
              <a:rPr lang="en-US" sz="4000" b="1" dirty="0" smtClean="0">
                <a:solidFill>
                  <a:schemeClr val="tx1"/>
                </a:solidFill>
              </a:rPr>
              <a:t>a more prominent role in pigmentation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Aim II: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9643"/>
            <a:ext cx="9144000" cy="435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Identify conserved regions in the WD40 and RING domains.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998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Utilize the CRISPER/Cas9 system to induce site specific </a:t>
            </a:r>
            <a:r>
              <a:rPr lang="en-US" sz="2400" dirty="0" smtClean="0"/>
              <a:t>mutations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2120" y="1503277"/>
            <a:ext cx="204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WD-Repeat Domain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2120" y="381509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 Domain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" y="4101660"/>
            <a:ext cx="7737920" cy="1835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" y="1795340"/>
            <a:ext cx="7737920" cy="18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Aim II: Expected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9643"/>
            <a:ext cx="9144000" cy="435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WD40-mutant transgenic lines will have more mutant Zebrafish</a:t>
            </a:r>
          </a:p>
        </p:txBody>
      </p:sp>
      <p:sp>
        <p:nvSpPr>
          <p:cNvPr id="4" name="Oval 3"/>
          <p:cNvSpPr/>
          <p:nvPr/>
        </p:nvSpPr>
        <p:spPr>
          <a:xfrm>
            <a:off x="5384712" y="1748233"/>
            <a:ext cx="2960314" cy="96926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86228" y="1902667"/>
            <a:ext cx="2960314" cy="96926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rotein 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1" r="8880" b="91278"/>
          <a:stretch/>
        </p:blipFill>
        <p:spPr bwMode="auto">
          <a:xfrm>
            <a:off x="1276852" y="2232118"/>
            <a:ext cx="2379065" cy="3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94084" y="2683147"/>
            <a:ext cx="973367" cy="926249"/>
            <a:chOff x="2783840" y="2804160"/>
            <a:chExt cx="1658278" cy="1578005"/>
          </a:xfrm>
        </p:grpSpPr>
        <p:sp>
          <p:nvSpPr>
            <p:cNvPr id="8" name="Freeform 7"/>
            <p:cNvSpPr/>
            <p:nvPr/>
          </p:nvSpPr>
          <p:spPr>
            <a:xfrm>
              <a:off x="2783840" y="2804160"/>
              <a:ext cx="1658278" cy="1578005"/>
            </a:xfrm>
            <a:custGeom>
              <a:avLst/>
              <a:gdLst>
                <a:gd name="connsiteX0" fmla="*/ 0 w 1658278"/>
                <a:gd name="connsiteY0" fmla="*/ 0 h 1578005"/>
                <a:gd name="connsiteX1" fmla="*/ 1656080 w 1658278"/>
                <a:gd name="connsiteY1" fmla="*/ 71120 h 1578005"/>
                <a:gd name="connsiteX2" fmla="*/ 365760 w 1658278"/>
                <a:gd name="connsiteY2" fmla="*/ 233680 h 1578005"/>
                <a:gd name="connsiteX3" fmla="*/ 904240 w 1658278"/>
                <a:gd name="connsiteY3" fmla="*/ 345440 h 1578005"/>
                <a:gd name="connsiteX4" fmla="*/ 1097280 w 1658278"/>
                <a:gd name="connsiteY4" fmla="*/ 1391920 h 1578005"/>
                <a:gd name="connsiteX5" fmla="*/ 1310640 w 1658278"/>
                <a:gd name="connsiteY5" fmla="*/ 1503680 h 1578005"/>
                <a:gd name="connsiteX6" fmla="*/ 1412240 w 1658278"/>
                <a:gd name="connsiteY6" fmla="*/ 589280 h 157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278" h="1578005">
                  <a:moveTo>
                    <a:pt x="0" y="0"/>
                  </a:moveTo>
                  <a:cubicBezTo>
                    <a:pt x="797560" y="16086"/>
                    <a:pt x="1595120" y="32173"/>
                    <a:pt x="1656080" y="71120"/>
                  </a:cubicBezTo>
                  <a:cubicBezTo>
                    <a:pt x="1717040" y="110067"/>
                    <a:pt x="491067" y="187960"/>
                    <a:pt x="365760" y="233680"/>
                  </a:cubicBezTo>
                  <a:cubicBezTo>
                    <a:pt x="240453" y="279400"/>
                    <a:pt x="782320" y="152400"/>
                    <a:pt x="904240" y="345440"/>
                  </a:cubicBezTo>
                  <a:cubicBezTo>
                    <a:pt x="1026160" y="538480"/>
                    <a:pt x="1029547" y="1198880"/>
                    <a:pt x="1097280" y="1391920"/>
                  </a:cubicBezTo>
                  <a:cubicBezTo>
                    <a:pt x="1165013" y="1584960"/>
                    <a:pt x="1258147" y="1637453"/>
                    <a:pt x="1310640" y="1503680"/>
                  </a:cubicBezTo>
                  <a:cubicBezTo>
                    <a:pt x="1363133" y="1369907"/>
                    <a:pt x="1412240" y="589280"/>
                    <a:pt x="1412240" y="5892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15080" y="3749040"/>
              <a:ext cx="355600" cy="5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5080" y="3809370"/>
              <a:ext cx="355600" cy="5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29050" y="3886279"/>
              <a:ext cx="341630" cy="8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36670" y="3955265"/>
              <a:ext cx="308610" cy="10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44290" y="4035969"/>
              <a:ext cx="28765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59530" y="4136927"/>
              <a:ext cx="274320" cy="49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80485" y="4222396"/>
              <a:ext cx="251460" cy="28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8" idx="5"/>
            </p:cNvCxnSpPr>
            <p:nvPr/>
          </p:nvCxnSpPr>
          <p:spPr>
            <a:xfrm>
              <a:off x="3931920" y="4305757"/>
              <a:ext cx="162560" cy="20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Protein 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1" r="8880" b="91278"/>
          <a:stretch/>
        </p:blipFill>
        <p:spPr bwMode="auto">
          <a:xfrm flipH="1">
            <a:off x="5783393" y="2044559"/>
            <a:ext cx="2362464" cy="3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 flipH="1">
            <a:off x="5031227" y="2408806"/>
            <a:ext cx="961712" cy="926249"/>
            <a:chOff x="2783840" y="2804160"/>
            <a:chExt cx="1658278" cy="1578005"/>
          </a:xfrm>
        </p:grpSpPr>
        <p:sp>
          <p:nvSpPr>
            <p:cNvPr id="19" name="Freeform 18"/>
            <p:cNvSpPr/>
            <p:nvPr/>
          </p:nvSpPr>
          <p:spPr>
            <a:xfrm>
              <a:off x="2783840" y="2804160"/>
              <a:ext cx="1658278" cy="1578005"/>
            </a:xfrm>
            <a:custGeom>
              <a:avLst/>
              <a:gdLst>
                <a:gd name="connsiteX0" fmla="*/ 0 w 1658278"/>
                <a:gd name="connsiteY0" fmla="*/ 0 h 1578005"/>
                <a:gd name="connsiteX1" fmla="*/ 1656080 w 1658278"/>
                <a:gd name="connsiteY1" fmla="*/ 71120 h 1578005"/>
                <a:gd name="connsiteX2" fmla="*/ 365760 w 1658278"/>
                <a:gd name="connsiteY2" fmla="*/ 233680 h 1578005"/>
                <a:gd name="connsiteX3" fmla="*/ 904240 w 1658278"/>
                <a:gd name="connsiteY3" fmla="*/ 345440 h 1578005"/>
                <a:gd name="connsiteX4" fmla="*/ 1097280 w 1658278"/>
                <a:gd name="connsiteY4" fmla="*/ 1391920 h 1578005"/>
                <a:gd name="connsiteX5" fmla="*/ 1310640 w 1658278"/>
                <a:gd name="connsiteY5" fmla="*/ 1503680 h 1578005"/>
                <a:gd name="connsiteX6" fmla="*/ 1412240 w 1658278"/>
                <a:gd name="connsiteY6" fmla="*/ 589280 h 157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8278" h="1578005">
                  <a:moveTo>
                    <a:pt x="0" y="0"/>
                  </a:moveTo>
                  <a:cubicBezTo>
                    <a:pt x="797560" y="16086"/>
                    <a:pt x="1595120" y="32173"/>
                    <a:pt x="1656080" y="71120"/>
                  </a:cubicBezTo>
                  <a:cubicBezTo>
                    <a:pt x="1717040" y="110067"/>
                    <a:pt x="491067" y="187960"/>
                    <a:pt x="365760" y="233680"/>
                  </a:cubicBezTo>
                  <a:cubicBezTo>
                    <a:pt x="240453" y="279400"/>
                    <a:pt x="782320" y="152400"/>
                    <a:pt x="904240" y="345440"/>
                  </a:cubicBezTo>
                  <a:cubicBezTo>
                    <a:pt x="1026160" y="538480"/>
                    <a:pt x="1029547" y="1198880"/>
                    <a:pt x="1097280" y="1391920"/>
                  </a:cubicBezTo>
                  <a:cubicBezTo>
                    <a:pt x="1165013" y="1584960"/>
                    <a:pt x="1258147" y="1637453"/>
                    <a:pt x="1310640" y="1503680"/>
                  </a:cubicBezTo>
                  <a:cubicBezTo>
                    <a:pt x="1363133" y="1369907"/>
                    <a:pt x="1412240" y="589280"/>
                    <a:pt x="1412240" y="5892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815080" y="3749040"/>
              <a:ext cx="355600" cy="5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5080" y="3809370"/>
              <a:ext cx="355600" cy="5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829050" y="3886279"/>
              <a:ext cx="341630" cy="8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36670" y="3955265"/>
              <a:ext cx="308610" cy="10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44290" y="4035969"/>
              <a:ext cx="28765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59530" y="4136927"/>
              <a:ext cx="274320" cy="49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80485" y="4222396"/>
              <a:ext cx="251460" cy="28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9" idx="5"/>
            </p:cNvCxnSpPr>
            <p:nvPr/>
          </p:nvCxnSpPr>
          <p:spPr>
            <a:xfrm>
              <a:off x="3931920" y="4305757"/>
              <a:ext cx="162560" cy="20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5903034" y="2370654"/>
            <a:ext cx="235345" cy="54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09598" y="2646131"/>
            <a:ext cx="1055569" cy="53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341345" y="3465448"/>
            <a:ext cx="461913" cy="93254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2910136">
            <a:off x="4588851" y="3131331"/>
            <a:ext cx="232442" cy="490308"/>
          </a:xfrm>
          <a:prstGeom prst="downArrow">
            <a:avLst>
              <a:gd name="adj1" fmla="val 100000"/>
              <a:gd name="adj2" fmla="val 2018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8350273">
            <a:off x="4314020" y="3131331"/>
            <a:ext cx="232442" cy="490308"/>
          </a:xfrm>
          <a:prstGeom prst="downArrow">
            <a:avLst>
              <a:gd name="adj1" fmla="val 100000"/>
              <a:gd name="adj2" fmla="val 2018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3268712223"/>
              </p:ext>
            </p:extLst>
          </p:nvPr>
        </p:nvGraphicFramePr>
        <p:xfrm>
          <a:off x="2155377" y="3788271"/>
          <a:ext cx="6096000" cy="297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416205" y="5224408"/>
            <a:ext cx="1714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9" y="5256145"/>
            <a:ext cx="1282271" cy="6681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9" y="4434529"/>
            <a:ext cx="1285585" cy="6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39840" y="1158561"/>
            <a:ext cx="2448560" cy="2448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III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7720" y="1158561"/>
            <a:ext cx="2448560" cy="2448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600" y="1158561"/>
            <a:ext cx="2448560" cy="2448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5600" y="4087023"/>
            <a:ext cx="8432800" cy="16361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Quantify the level of ubiquitination 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in </a:t>
            </a:r>
            <a:r>
              <a:rPr lang="en-US" sz="4000" b="1" dirty="0">
                <a:solidFill>
                  <a:schemeClr val="tx1"/>
                </a:solidFill>
              </a:rPr>
              <a:t>each transgenic line</a:t>
            </a:r>
          </a:p>
        </p:txBody>
      </p:sp>
    </p:spTree>
    <p:extLst>
      <p:ext uri="{BB962C8B-B14F-4D97-AF65-F5344CB8AC3E}">
        <p14:creationId xmlns:p14="http://schemas.microsoft.com/office/powerpoint/2010/main" val="28378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Aim III: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803"/>
            <a:ext cx="9144000" cy="1031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Utilize quantitative </a:t>
            </a:r>
            <a:r>
              <a:rPr lang="en-US" sz="2400" dirty="0"/>
              <a:t>m</a:t>
            </a:r>
            <a:r>
              <a:rPr lang="en-US" sz="2400" dirty="0" smtClean="0"/>
              <a:t>ass </a:t>
            </a:r>
            <a:r>
              <a:rPr lang="en-US" sz="2400" dirty="0"/>
              <a:t>s</a:t>
            </a:r>
            <a:r>
              <a:rPr lang="en-US" sz="2400" dirty="0" smtClean="0"/>
              <a:t>pec to quantify levels of ubiquitination </a:t>
            </a:r>
            <a:endParaRPr lang="en-US" sz="2400" dirty="0"/>
          </a:p>
        </p:txBody>
      </p:sp>
      <p:pic>
        <p:nvPicPr>
          <p:cNvPr id="1028" name="Picture 4" descr="http://www.sigmaaldrich.com/content/dam/sigma-aldrich/life-science/proteomics-and-protein/Flow_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0" y="2536224"/>
            <a:ext cx="17430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/>
          <a:stretch/>
        </p:blipFill>
        <p:spPr bwMode="auto">
          <a:xfrm>
            <a:off x="2526367" y="2361327"/>
            <a:ext cx="1106246" cy="10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igmaaldrich.com/content/dam/sigma-aldrich/life-science/proteomics-and-protein/Flow_0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3"/>
          <a:stretch/>
        </p:blipFill>
        <p:spPr bwMode="auto">
          <a:xfrm>
            <a:off x="4274413" y="2208019"/>
            <a:ext cx="678534" cy="12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igmaaldrich.com/content/dam/sigma-aldrich/life-science/proteomics-and-protein/Flow_05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7"/>
          <a:stretch/>
        </p:blipFill>
        <p:spPr bwMode="auto">
          <a:xfrm>
            <a:off x="5749714" y="2595392"/>
            <a:ext cx="653676" cy="8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2136703" y="2792205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00157" y="2361327"/>
            <a:ext cx="1742521" cy="1077346"/>
            <a:chOff x="7319946" y="3310128"/>
            <a:chExt cx="1581150" cy="950150"/>
          </a:xfrm>
        </p:grpSpPr>
        <p:pic>
          <p:nvPicPr>
            <p:cNvPr id="1036" name="Picture 12" descr="http://www.sigmaaldrich.com/content/dam/sigma-aldrich/life-science/proteomics-and-protein/Flow_06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8"/>
            <a:stretch/>
          </p:blipFill>
          <p:spPr bwMode="auto">
            <a:xfrm>
              <a:off x="7319946" y="3322320"/>
              <a:ext cx="1581150" cy="937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985760" y="3310128"/>
              <a:ext cx="146304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3774900" y="2792068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5192740" y="2792067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6697680" y="2792066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94" y="1681124"/>
            <a:ext cx="1206398" cy="680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94" y="4205936"/>
            <a:ext cx="1205623" cy="892161"/>
          </a:xfrm>
          <a:prstGeom prst="rect">
            <a:avLst/>
          </a:prstGeom>
        </p:spPr>
      </p:pic>
      <p:pic>
        <p:nvPicPr>
          <p:cNvPr id="20" name="Picture 4" descr="http://www.sigmaaldrich.com/content/dam/sigma-aldrich/life-science/proteomics-and-protein/Flow_0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0" y="5272994"/>
            <a:ext cx="17430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/>
          <a:stretch/>
        </p:blipFill>
        <p:spPr bwMode="auto">
          <a:xfrm>
            <a:off x="2526367" y="5098097"/>
            <a:ext cx="1106246" cy="10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sigmaaldrich.com/content/dam/sigma-aldrich/life-science/proteomics-and-protein/Flow_0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3"/>
          <a:stretch/>
        </p:blipFill>
        <p:spPr bwMode="auto">
          <a:xfrm>
            <a:off x="4274413" y="4944789"/>
            <a:ext cx="678534" cy="12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sigmaaldrich.com/content/dam/sigma-aldrich/life-science/proteomics-and-protein/Flow_05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7"/>
          <a:stretch/>
        </p:blipFill>
        <p:spPr bwMode="auto">
          <a:xfrm>
            <a:off x="5749714" y="5332162"/>
            <a:ext cx="653676" cy="8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2136703" y="5528975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7200157" y="5098097"/>
            <a:ext cx="1742521" cy="1077346"/>
            <a:chOff x="7319946" y="3310128"/>
            <a:chExt cx="1581150" cy="950150"/>
          </a:xfrm>
        </p:grpSpPr>
        <p:pic>
          <p:nvPicPr>
            <p:cNvPr id="26" name="Picture 12" descr="http://www.sigmaaldrich.com/content/dam/sigma-aldrich/life-science/proteomics-and-protein/Flow_06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8"/>
            <a:stretch/>
          </p:blipFill>
          <p:spPr bwMode="auto">
            <a:xfrm>
              <a:off x="7319946" y="3322320"/>
              <a:ext cx="1581150" cy="937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7985760" y="3310128"/>
              <a:ext cx="146304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3774900" y="5528838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5192740" y="5528837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sigmaaldrich.com/content/dam/sigma-aldrich/life-science/proteomics-and-protein/Flow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t="-489" r="42184" b="80375"/>
          <a:stretch/>
        </p:blipFill>
        <p:spPr bwMode="auto">
          <a:xfrm rot="16200000">
            <a:off x="6697680" y="5528836"/>
            <a:ext cx="262685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-Down Arrow 8"/>
          <p:cNvSpPr/>
          <p:nvPr/>
        </p:nvSpPr>
        <p:spPr>
          <a:xfrm>
            <a:off x="7904869" y="3783953"/>
            <a:ext cx="380580" cy="955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Aim III: Expected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803"/>
            <a:ext cx="9144000" cy="1031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</a:t>
            </a:r>
            <a:r>
              <a:rPr lang="en-US" sz="2400" dirty="0" smtClean="0"/>
              <a:t>D40-mutant transgenic lines will have reduced ubiquitination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42398536"/>
              </p:ext>
            </p:extLst>
          </p:nvPr>
        </p:nvGraphicFramePr>
        <p:xfrm>
          <a:off x="3181537" y="4537051"/>
          <a:ext cx="4428303" cy="216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570350" y="5807985"/>
            <a:ext cx="1351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65" y="5981080"/>
            <a:ext cx="1010988" cy="52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464" y="5152534"/>
            <a:ext cx="1013601" cy="500975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98211434"/>
              </p:ext>
            </p:extLst>
          </p:nvPr>
        </p:nvGraphicFramePr>
        <p:xfrm>
          <a:off x="2293265" y="1140968"/>
          <a:ext cx="6096000" cy="297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91" y="2750806"/>
            <a:ext cx="1206398" cy="680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91" y="1621287"/>
            <a:ext cx="1205623" cy="8921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9152" y="2554507"/>
            <a:ext cx="1714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5113505" y="4044568"/>
            <a:ext cx="461913" cy="93254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9" y="2782077"/>
            <a:ext cx="4488715" cy="244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Future Directions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686559"/>
            <a:ext cx="4124960" cy="46428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Binding between core complex proteins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4189" y="1686559"/>
            <a:ext cx="4124960" cy="1485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Relationship between FA, KIT, and pigmentation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/>
          </a:p>
        </p:txBody>
      </p:sp>
      <p:pic>
        <p:nvPicPr>
          <p:cNvPr id="12" name="Picture 2" descr="926787.fig.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9" t="13855" r="4515" b="33456"/>
          <a:stretch/>
        </p:blipFill>
        <p:spPr bwMode="auto">
          <a:xfrm>
            <a:off x="5553696" y="2782077"/>
            <a:ext cx="2954622" cy="33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9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hfr.net/wp-content/uploads/2011/09/mu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895149"/>
            <a:ext cx="9144000" cy="13008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2599"/>
            <a:ext cx="7772400" cy="1026000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6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inchellgen564s15.weebly.com/uploads/4/6/0/3/46036229/786516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69" y="2030054"/>
            <a:ext cx="2632330" cy="19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Fanconi Anemia?</a:t>
            </a:r>
            <a:endParaRPr lang="en-US" sz="3200" dirty="0"/>
          </a:p>
        </p:txBody>
      </p:sp>
      <p:pic>
        <p:nvPicPr>
          <p:cNvPr id="2056" name="Picture 8" descr="http://winchellgen564s15.weebly.com/uploads/4/6/0/3/46036229/44056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67" y="3730333"/>
            <a:ext cx="2674025" cy="199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inchellgen564s15.weebly.com/uploads/4/6/0/3/46036229/8903943_ori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2" y="1656575"/>
            <a:ext cx="2979753" cy="3641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adial Chromoso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39" y="2762054"/>
            <a:ext cx="3038633" cy="226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668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http://www.sitemaker.umich.edu/nhowlett/files/fa-qr.gif</a:t>
            </a:r>
          </a:p>
        </p:txBody>
      </p:sp>
    </p:spTree>
    <p:extLst>
      <p:ext uri="{BB962C8B-B14F-4D97-AF65-F5344CB8AC3E}">
        <p14:creationId xmlns:p14="http://schemas.microsoft.com/office/powerpoint/2010/main" val="7909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26787.fig.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73" y="580643"/>
            <a:ext cx="6471501" cy="62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26787.fig.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9" t="13855" r="4515" b="33456"/>
          <a:stretch/>
        </p:blipFill>
        <p:spPr bwMode="auto">
          <a:xfrm>
            <a:off x="4588496" y="1448221"/>
            <a:ext cx="2954622" cy="33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926787.fig.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3" t="66213" r="9377" b="4117"/>
          <a:stretch/>
        </p:blipFill>
        <p:spPr bwMode="auto">
          <a:xfrm>
            <a:off x="4624593" y="4736584"/>
            <a:ext cx="2602198" cy="18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926787.fig.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26179" r="57987" b="20727"/>
          <a:stretch/>
        </p:blipFill>
        <p:spPr bwMode="auto">
          <a:xfrm>
            <a:off x="1616639" y="2225799"/>
            <a:ext cx="2468523" cy="33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the Fanconi Anemia pathway?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5991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http://www.hindawi.com/journals/anemia/2012/926787/</a:t>
            </a:r>
          </a:p>
        </p:txBody>
      </p:sp>
    </p:spTree>
    <p:extLst>
      <p:ext uri="{BB962C8B-B14F-4D97-AF65-F5344CB8AC3E}">
        <p14:creationId xmlns:p14="http://schemas.microsoft.com/office/powerpoint/2010/main" val="8069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Fanconi Anemia Complementation Group L?</a:t>
            </a:r>
            <a:endParaRPr lang="en-US" sz="3200" dirty="0"/>
          </a:p>
        </p:txBody>
      </p:sp>
      <p:pic>
        <p:nvPicPr>
          <p:cNvPr id="4098" name="Picture 2" descr="The red line indicates the position of the FANCL gen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80" y="1074656"/>
            <a:ext cx="719209" cy="56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29755" y="2480310"/>
            <a:ext cx="6534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www.cell.com/cms/attachment/2024680329/2044347011/f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65" y="1526831"/>
            <a:ext cx="3302261" cy="45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41126" y="647153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http://ghr.nlm.nih.gov/dynamicImages/chromomap/FANCL.jpeg</a:t>
            </a:r>
          </a:p>
        </p:txBody>
      </p:sp>
    </p:spTree>
    <p:extLst>
      <p:ext uri="{BB962C8B-B14F-4D97-AF65-F5344CB8AC3E}">
        <p14:creationId xmlns:p14="http://schemas.microsoft.com/office/powerpoint/2010/main" val="22651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role does FANCL play?</a:t>
            </a:r>
            <a:endParaRPr lang="en-US" sz="3200" dirty="0"/>
          </a:p>
        </p:txBody>
      </p:sp>
      <p:pic>
        <p:nvPicPr>
          <p:cNvPr id="5122" name="Picture 2" descr="Interaction between the Core Complex and the ID complex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78" y="1068975"/>
            <a:ext cx="2790258" cy="36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669" y="4851091"/>
            <a:ext cx="2554664" cy="1659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Cellular Components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Fanconi Anemia nuclear complex</a:t>
            </a:r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1575" y="4851091"/>
            <a:ext cx="2554664" cy="16591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Molecular Function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Ubiquitin-protein </a:t>
            </a:r>
            <a:r>
              <a:rPr lang="en-US" dirty="0" err="1">
                <a:solidFill>
                  <a:schemeClr val="tx1"/>
                </a:solidFill>
              </a:rPr>
              <a:t>transferase</a:t>
            </a:r>
            <a:r>
              <a:rPr lang="en-US" dirty="0">
                <a:solidFill>
                  <a:schemeClr val="tx1"/>
                </a:solidFill>
              </a:rPr>
              <a:t> activity</a:t>
            </a:r>
            <a:r>
              <a:rPr lang="en-US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047481" y="4851091"/>
            <a:ext cx="2554664" cy="16591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Biological Processes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Protein ubiquitination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DNA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well conserved is FANCL?</a:t>
            </a:r>
            <a:endParaRPr lang="en-US" sz="3200" dirty="0"/>
          </a:p>
        </p:txBody>
      </p:sp>
      <p:pic>
        <p:nvPicPr>
          <p:cNvPr id="6146" name="Picture 2" descr="Protein Compari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49" y="1011911"/>
            <a:ext cx="5766541" cy="56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4154" y="5090474"/>
            <a:ext cx="4805006" cy="384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Knowledge Gap : Why do FANCL-caused FA patients have such varying phenotypes?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52648"/>
            <a:ext cx="7886700" cy="2105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</a:t>
            </a:r>
            <a:r>
              <a:rPr lang="en-US" dirty="0" smtClean="0"/>
              <a:t>nderstand how different mutations affect phenotype and ID complex ubiquitination. </a:t>
            </a:r>
          </a:p>
        </p:txBody>
      </p:sp>
      <p:pic>
        <p:nvPicPr>
          <p:cNvPr id="4" name="Picture 2" descr="Protein 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1" r="8880" b="91278"/>
          <a:stretch/>
        </p:blipFill>
        <p:spPr bwMode="auto">
          <a:xfrm>
            <a:off x="2038910" y="1914843"/>
            <a:ext cx="5066177" cy="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otein 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1" r="8880" b="91278"/>
          <a:stretch/>
        </p:blipFill>
        <p:spPr bwMode="auto">
          <a:xfrm>
            <a:off x="2038909" y="2703531"/>
            <a:ext cx="5066177" cy="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otein 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1" r="8880" b="91278"/>
          <a:stretch/>
        </p:blipFill>
        <p:spPr bwMode="auto">
          <a:xfrm>
            <a:off x="2038909" y="3492219"/>
            <a:ext cx="5066177" cy="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60270" y="2940050"/>
            <a:ext cx="3859530" cy="33562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49340" y="3728720"/>
            <a:ext cx="815340" cy="32004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Hypothesis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07" y="4044100"/>
            <a:ext cx="8012783" cy="1340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Mutations occurring in the WD40 domain will have a greater effect on phenotype than mutations to the RING finger domain.</a:t>
            </a:r>
            <a:endParaRPr lang="en-US" dirty="0"/>
          </a:p>
        </p:txBody>
      </p:sp>
      <p:pic>
        <p:nvPicPr>
          <p:cNvPr id="4" name="Picture 2" descr="Protein 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1" r="8880" b="91278"/>
          <a:stretch/>
        </p:blipFill>
        <p:spPr bwMode="auto">
          <a:xfrm>
            <a:off x="2607080" y="1655501"/>
            <a:ext cx="3929839" cy="5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tein 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82622" r="18148" b="1257"/>
          <a:stretch/>
        </p:blipFill>
        <p:spPr bwMode="auto">
          <a:xfrm>
            <a:off x="3407788" y="2262433"/>
            <a:ext cx="2328422" cy="7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98103" y="1702635"/>
            <a:ext cx="3256961" cy="512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600" y="1158561"/>
            <a:ext cx="2448560" cy="2448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7720" y="1158561"/>
            <a:ext cx="2448560" cy="2448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39840" y="1158561"/>
            <a:ext cx="2448560" cy="2448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Aim III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5600" y="4087023"/>
            <a:ext cx="8432800" cy="16361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Identify binding partners of FANCL that have a role in skin pigmentation </a:t>
            </a:r>
          </a:p>
        </p:txBody>
      </p:sp>
    </p:spTree>
    <p:extLst>
      <p:ext uri="{BB962C8B-B14F-4D97-AF65-F5344CB8AC3E}">
        <p14:creationId xmlns:p14="http://schemas.microsoft.com/office/powerpoint/2010/main" val="41126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311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Fanconi Anemia</vt:lpstr>
      <vt:lpstr>What is Fanconi Anemia?</vt:lpstr>
      <vt:lpstr>What is the Fanconi Anemia pathway?</vt:lpstr>
      <vt:lpstr>What is Fanconi Anemia Complementation Group L?</vt:lpstr>
      <vt:lpstr>What role does FANCL play?</vt:lpstr>
      <vt:lpstr>How well conserved is FANCL?</vt:lpstr>
      <vt:lpstr>Knowledge Gap : Why do FANCL-caused FA patients have such varying phenotypes?</vt:lpstr>
      <vt:lpstr>Hypothesis</vt:lpstr>
      <vt:lpstr>PowerPoint Presentation</vt:lpstr>
      <vt:lpstr>Aim I: Approach</vt:lpstr>
      <vt:lpstr>Aim I: Results</vt:lpstr>
      <vt:lpstr>PowerPoint Presentation</vt:lpstr>
      <vt:lpstr>Aim II: Approach</vt:lpstr>
      <vt:lpstr>Aim II: Expected Results</vt:lpstr>
      <vt:lpstr>PowerPoint Presentation</vt:lpstr>
      <vt:lpstr>Aim III: Approach</vt:lpstr>
      <vt:lpstr>Aim III: Expected Results</vt:lpstr>
      <vt:lpstr>Future Directions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Fanconi Anemia</dc:title>
  <dc:creator>Anthony Winchell</dc:creator>
  <cp:lastModifiedBy>Anthony Winchell</cp:lastModifiedBy>
  <cp:revision>40</cp:revision>
  <dcterms:created xsi:type="dcterms:W3CDTF">2015-03-22T19:50:05Z</dcterms:created>
  <dcterms:modified xsi:type="dcterms:W3CDTF">2015-04-29T21:07:12Z</dcterms:modified>
</cp:coreProperties>
</file>